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319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54" r:id="rId10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0" autoAdjust="0"/>
  </p:normalViewPr>
  <p:slideViewPr>
    <p:cSldViewPr>
      <p:cViewPr varScale="1">
        <p:scale>
          <a:sx n="92" d="100"/>
          <a:sy n="92" d="100"/>
        </p:scale>
        <p:origin x="74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azrf.investvostok.ru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azrf.investvostok.r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555C10-FABA-433A-A064-C5A3A0F921E9}" type="doc">
      <dgm:prSet loTypeId="urn:microsoft.com/office/officeart/2005/8/layout/hProcess9" loCatId="process" qsTypeId="urn:microsoft.com/office/officeart/2005/8/quickstyle/simple5" qsCatId="simple" csTypeId="urn:microsoft.com/office/officeart/2005/8/colors/accent3_1" csCatId="accent3" phldr="1"/>
      <dgm:spPr/>
    </dgm:pt>
    <dgm:pt modelId="{56C810D5-9D61-4946-BA44-AC87E5AE471A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Формирование пакета документов для подачи</a:t>
          </a:r>
          <a:endParaRPr lang="ru-RU" dirty="0">
            <a:solidFill>
              <a:srgbClr val="002060"/>
            </a:solidFill>
          </a:endParaRPr>
        </a:p>
      </dgm:t>
    </dgm:pt>
    <dgm:pt modelId="{2933748A-1748-45FE-8E79-38426A0BFB13}" type="parTrans" cxnId="{D656A601-CFA1-4E65-8787-95FCCD31C1EF}">
      <dgm:prSet/>
      <dgm:spPr/>
      <dgm:t>
        <a:bodyPr/>
        <a:lstStyle/>
        <a:p>
          <a:endParaRPr lang="ru-RU">
            <a:solidFill>
              <a:schemeClr val="tx2">
                <a:lumMod val="25000"/>
              </a:schemeClr>
            </a:solidFill>
          </a:endParaRPr>
        </a:p>
      </dgm:t>
    </dgm:pt>
    <dgm:pt modelId="{0BD9A841-3152-428B-A39A-19558F9A5E8F}" type="sibTrans" cxnId="{D656A601-CFA1-4E65-8787-95FCCD31C1EF}">
      <dgm:prSet/>
      <dgm:spPr/>
      <dgm:t>
        <a:bodyPr/>
        <a:lstStyle/>
        <a:p>
          <a:endParaRPr lang="ru-RU">
            <a:solidFill>
              <a:schemeClr val="tx2">
                <a:lumMod val="25000"/>
              </a:schemeClr>
            </a:solidFill>
          </a:endParaRPr>
        </a:p>
      </dgm:t>
    </dgm:pt>
    <dgm:pt modelId="{E79CA652-1394-4F4C-AF91-B04A67A2568B}">
      <dgm:prSet phldrT="[Текст]"/>
      <dgm:spPr/>
      <dgm:t>
        <a:bodyPr/>
        <a:lstStyle/>
        <a:p>
          <a:r>
            <a:rPr lang="ru-RU" u="none" dirty="0" smtClean="0">
              <a:solidFill>
                <a:srgbClr val="002060"/>
              </a:solidFill>
            </a:rPr>
            <a:t>Заключение Соглашения и включение в Реестр резидентов АЗРФ</a:t>
          </a:r>
        </a:p>
      </dgm:t>
    </dgm:pt>
    <dgm:pt modelId="{F7204F4D-ACCE-4252-B942-168930BE5FC3}" type="parTrans" cxnId="{FEDBD47A-3C25-4C9D-8A93-3EE3CD71767D}">
      <dgm:prSet/>
      <dgm:spPr/>
      <dgm:t>
        <a:bodyPr/>
        <a:lstStyle/>
        <a:p>
          <a:endParaRPr lang="ru-RU">
            <a:solidFill>
              <a:schemeClr val="tx2">
                <a:lumMod val="25000"/>
              </a:schemeClr>
            </a:solidFill>
          </a:endParaRPr>
        </a:p>
      </dgm:t>
    </dgm:pt>
    <dgm:pt modelId="{A7663163-5D7A-4E9A-B3BC-93EFF50BF16D}" type="sibTrans" cxnId="{FEDBD47A-3C25-4C9D-8A93-3EE3CD71767D}">
      <dgm:prSet/>
      <dgm:spPr/>
      <dgm:t>
        <a:bodyPr/>
        <a:lstStyle/>
        <a:p>
          <a:endParaRPr lang="ru-RU">
            <a:solidFill>
              <a:schemeClr val="tx2">
                <a:lumMod val="25000"/>
              </a:schemeClr>
            </a:solidFill>
          </a:endParaRPr>
        </a:p>
      </dgm:t>
    </dgm:pt>
    <dgm:pt modelId="{D3A1D923-71E8-4087-9E6B-E52C26566A6A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Подача заявки и документов  на бумажном носителе или через личный кабинет инвестора на Инвестиционном портале Арктической зоны России </a:t>
          </a:r>
          <a:r>
            <a:rPr lang="ru-RU" dirty="0" smtClean="0">
              <a:solidFill>
                <a:srgbClr val="002060"/>
              </a:solidFill>
              <a:hlinkClick xmlns:r="http://schemas.openxmlformats.org/officeDocument/2006/relationships" r:id="rId1"/>
            </a:rPr>
            <a:t>https://azrf.investvostok.ru</a:t>
          </a:r>
          <a:r>
            <a:rPr lang="ru-RU" dirty="0" smtClean="0">
              <a:solidFill>
                <a:srgbClr val="002060"/>
              </a:solidFill>
            </a:rPr>
            <a:t>/ </a:t>
          </a:r>
          <a:endParaRPr lang="ru-RU" dirty="0">
            <a:solidFill>
              <a:srgbClr val="002060"/>
            </a:solidFill>
          </a:endParaRPr>
        </a:p>
      </dgm:t>
    </dgm:pt>
    <dgm:pt modelId="{DA7774C8-2713-4C63-8055-33865683C2A9}" type="parTrans" cxnId="{07072EF9-BA5D-4F09-862F-75D5612AE772}">
      <dgm:prSet/>
      <dgm:spPr/>
      <dgm:t>
        <a:bodyPr/>
        <a:lstStyle/>
        <a:p>
          <a:endParaRPr lang="ru-RU">
            <a:solidFill>
              <a:schemeClr val="tx2">
                <a:lumMod val="25000"/>
              </a:schemeClr>
            </a:solidFill>
          </a:endParaRPr>
        </a:p>
      </dgm:t>
    </dgm:pt>
    <dgm:pt modelId="{B114D33B-A6B3-4DB2-9151-8D29C79BBF51}" type="sibTrans" cxnId="{07072EF9-BA5D-4F09-862F-75D5612AE772}">
      <dgm:prSet/>
      <dgm:spPr/>
      <dgm:t>
        <a:bodyPr/>
        <a:lstStyle/>
        <a:p>
          <a:endParaRPr lang="ru-RU">
            <a:solidFill>
              <a:schemeClr val="tx2">
                <a:lumMod val="25000"/>
              </a:schemeClr>
            </a:solidFill>
          </a:endParaRPr>
        </a:p>
      </dgm:t>
    </dgm:pt>
    <dgm:pt modelId="{E151B0C4-C35E-4CCB-90FB-180A085D2D2C}" type="pres">
      <dgm:prSet presAssocID="{07555C10-FABA-433A-A064-C5A3A0F921E9}" presName="CompostProcess" presStyleCnt="0">
        <dgm:presLayoutVars>
          <dgm:dir/>
          <dgm:resizeHandles val="exact"/>
        </dgm:presLayoutVars>
      </dgm:prSet>
      <dgm:spPr/>
    </dgm:pt>
    <dgm:pt modelId="{81488CA0-8837-44A4-A76A-8D1484B3901E}" type="pres">
      <dgm:prSet presAssocID="{07555C10-FABA-433A-A064-C5A3A0F921E9}" presName="arrow" presStyleLbl="bgShp" presStyleIdx="0" presStyleCnt="1"/>
      <dgm:spPr/>
    </dgm:pt>
    <dgm:pt modelId="{CE425FB4-F8ED-444F-A2E5-7B642AE8D36B}" type="pres">
      <dgm:prSet presAssocID="{07555C10-FABA-433A-A064-C5A3A0F921E9}" presName="linearProcess" presStyleCnt="0"/>
      <dgm:spPr/>
    </dgm:pt>
    <dgm:pt modelId="{03266C58-7245-4F68-A58B-07058DC07212}" type="pres">
      <dgm:prSet presAssocID="{56C810D5-9D61-4946-BA44-AC87E5AE471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844E03-0895-44B6-8EE6-679290C3BB9C}" type="pres">
      <dgm:prSet presAssocID="{0BD9A841-3152-428B-A39A-19558F9A5E8F}" presName="sibTrans" presStyleCnt="0"/>
      <dgm:spPr/>
    </dgm:pt>
    <dgm:pt modelId="{3D6396D3-C4B5-4BBD-9BF8-EDC80F7AFF0B}" type="pres">
      <dgm:prSet presAssocID="{D3A1D923-71E8-4087-9E6B-E52C26566A6A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7EC3FF-40B6-46F1-9F11-54048CF9DAAC}" type="pres">
      <dgm:prSet presAssocID="{B114D33B-A6B3-4DB2-9151-8D29C79BBF51}" presName="sibTrans" presStyleCnt="0"/>
      <dgm:spPr/>
    </dgm:pt>
    <dgm:pt modelId="{92D796C7-3C16-4E89-8A91-A2F710DFC8F1}" type="pres">
      <dgm:prSet presAssocID="{E79CA652-1394-4F4C-AF91-B04A67A2568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56A601-CFA1-4E65-8787-95FCCD31C1EF}" srcId="{07555C10-FABA-433A-A064-C5A3A0F921E9}" destId="{56C810D5-9D61-4946-BA44-AC87E5AE471A}" srcOrd="0" destOrd="0" parTransId="{2933748A-1748-45FE-8E79-38426A0BFB13}" sibTransId="{0BD9A841-3152-428B-A39A-19558F9A5E8F}"/>
    <dgm:cxn modelId="{92C7036D-2DA7-47F6-9B3F-5523B96B5104}" type="presOf" srcId="{07555C10-FABA-433A-A064-C5A3A0F921E9}" destId="{E151B0C4-C35E-4CCB-90FB-180A085D2D2C}" srcOrd="0" destOrd="0" presId="urn:microsoft.com/office/officeart/2005/8/layout/hProcess9"/>
    <dgm:cxn modelId="{07072EF9-BA5D-4F09-862F-75D5612AE772}" srcId="{07555C10-FABA-433A-A064-C5A3A0F921E9}" destId="{D3A1D923-71E8-4087-9E6B-E52C26566A6A}" srcOrd="1" destOrd="0" parTransId="{DA7774C8-2713-4C63-8055-33865683C2A9}" sibTransId="{B114D33B-A6B3-4DB2-9151-8D29C79BBF51}"/>
    <dgm:cxn modelId="{FEDBD47A-3C25-4C9D-8A93-3EE3CD71767D}" srcId="{07555C10-FABA-433A-A064-C5A3A0F921E9}" destId="{E79CA652-1394-4F4C-AF91-B04A67A2568B}" srcOrd="2" destOrd="0" parTransId="{F7204F4D-ACCE-4252-B942-168930BE5FC3}" sibTransId="{A7663163-5D7A-4E9A-B3BC-93EFF50BF16D}"/>
    <dgm:cxn modelId="{A492BA52-6965-4B16-81B6-00682A2D8E75}" type="presOf" srcId="{E79CA652-1394-4F4C-AF91-B04A67A2568B}" destId="{92D796C7-3C16-4E89-8A91-A2F710DFC8F1}" srcOrd="0" destOrd="0" presId="urn:microsoft.com/office/officeart/2005/8/layout/hProcess9"/>
    <dgm:cxn modelId="{92FBD134-7727-4DD7-8DB4-538242C5083B}" type="presOf" srcId="{56C810D5-9D61-4946-BA44-AC87E5AE471A}" destId="{03266C58-7245-4F68-A58B-07058DC07212}" srcOrd="0" destOrd="0" presId="urn:microsoft.com/office/officeart/2005/8/layout/hProcess9"/>
    <dgm:cxn modelId="{DB521550-2E05-4586-99D7-96AD2DBB2546}" type="presOf" srcId="{D3A1D923-71E8-4087-9E6B-E52C26566A6A}" destId="{3D6396D3-C4B5-4BBD-9BF8-EDC80F7AFF0B}" srcOrd="0" destOrd="0" presId="urn:microsoft.com/office/officeart/2005/8/layout/hProcess9"/>
    <dgm:cxn modelId="{9427A72A-78B3-4F80-B01F-CC9EF287B0A7}" type="presParOf" srcId="{E151B0C4-C35E-4CCB-90FB-180A085D2D2C}" destId="{81488CA0-8837-44A4-A76A-8D1484B3901E}" srcOrd="0" destOrd="0" presId="urn:microsoft.com/office/officeart/2005/8/layout/hProcess9"/>
    <dgm:cxn modelId="{4996E6CF-902B-4B5B-96DE-514ED42D1AF7}" type="presParOf" srcId="{E151B0C4-C35E-4CCB-90FB-180A085D2D2C}" destId="{CE425FB4-F8ED-444F-A2E5-7B642AE8D36B}" srcOrd="1" destOrd="0" presId="urn:microsoft.com/office/officeart/2005/8/layout/hProcess9"/>
    <dgm:cxn modelId="{70AA97A5-BF53-4064-8035-543556B3C0CF}" type="presParOf" srcId="{CE425FB4-F8ED-444F-A2E5-7B642AE8D36B}" destId="{03266C58-7245-4F68-A58B-07058DC07212}" srcOrd="0" destOrd="0" presId="urn:microsoft.com/office/officeart/2005/8/layout/hProcess9"/>
    <dgm:cxn modelId="{771CA856-F5A3-4F3B-8CED-455C731E2B01}" type="presParOf" srcId="{CE425FB4-F8ED-444F-A2E5-7B642AE8D36B}" destId="{3B844E03-0895-44B6-8EE6-679290C3BB9C}" srcOrd="1" destOrd="0" presId="urn:microsoft.com/office/officeart/2005/8/layout/hProcess9"/>
    <dgm:cxn modelId="{87502264-C33D-41E6-A53E-A4C0398967DC}" type="presParOf" srcId="{CE425FB4-F8ED-444F-A2E5-7B642AE8D36B}" destId="{3D6396D3-C4B5-4BBD-9BF8-EDC80F7AFF0B}" srcOrd="2" destOrd="0" presId="urn:microsoft.com/office/officeart/2005/8/layout/hProcess9"/>
    <dgm:cxn modelId="{F4ECF2CA-1CDF-44B1-B344-43B9D74EC22C}" type="presParOf" srcId="{CE425FB4-F8ED-444F-A2E5-7B642AE8D36B}" destId="{CF7EC3FF-40B6-46F1-9F11-54048CF9DAAC}" srcOrd="3" destOrd="0" presId="urn:microsoft.com/office/officeart/2005/8/layout/hProcess9"/>
    <dgm:cxn modelId="{8DB5EEC5-CB68-4632-9BF5-3552DE01C18F}" type="presParOf" srcId="{CE425FB4-F8ED-444F-A2E5-7B642AE8D36B}" destId="{92D796C7-3C16-4E89-8A91-A2F710DFC8F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88CA0-8837-44A4-A76A-8D1484B3901E}">
      <dsp:nvSpPr>
        <dsp:cNvPr id="0" name=""/>
        <dsp:cNvSpPr/>
      </dsp:nvSpPr>
      <dsp:spPr>
        <a:xfrm>
          <a:off x="648071" y="0"/>
          <a:ext cx="7344816" cy="3616176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3266C58-7245-4F68-A58B-07058DC07212}">
      <dsp:nvSpPr>
        <dsp:cNvPr id="0" name=""/>
        <dsp:cNvSpPr/>
      </dsp:nvSpPr>
      <dsp:spPr>
        <a:xfrm>
          <a:off x="9282" y="1084852"/>
          <a:ext cx="2781309" cy="144647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lt1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Формирование пакета документов для подачи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79893" y="1155463"/>
        <a:ext cx="2640087" cy="1305248"/>
      </dsp:txXfrm>
    </dsp:sp>
    <dsp:sp modelId="{3D6396D3-C4B5-4BBD-9BF8-EDC80F7AFF0B}">
      <dsp:nvSpPr>
        <dsp:cNvPr id="0" name=""/>
        <dsp:cNvSpPr/>
      </dsp:nvSpPr>
      <dsp:spPr>
        <a:xfrm>
          <a:off x="2929825" y="1084852"/>
          <a:ext cx="2781309" cy="144647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lt1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Подача заявки и документов  на бумажном носителе или через личный кабинет инвестора на Инвестиционном портале Арктической зоны России </a:t>
          </a:r>
          <a:r>
            <a:rPr lang="ru-RU" sz="1400" kern="1200" dirty="0" smtClean="0">
              <a:solidFill>
                <a:srgbClr val="002060"/>
              </a:solidFill>
              <a:hlinkClick xmlns:r="http://schemas.openxmlformats.org/officeDocument/2006/relationships" r:id="rId1"/>
            </a:rPr>
            <a:t>https://azrf.investvostok.ru</a:t>
          </a:r>
          <a:r>
            <a:rPr lang="ru-RU" sz="1400" kern="1200" dirty="0" smtClean="0">
              <a:solidFill>
                <a:srgbClr val="002060"/>
              </a:solidFill>
            </a:rPr>
            <a:t>/ 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3000436" y="1155463"/>
        <a:ext cx="2640087" cy="1305248"/>
      </dsp:txXfrm>
    </dsp:sp>
    <dsp:sp modelId="{92D796C7-3C16-4E89-8A91-A2F710DFC8F1}">
      <dsp:nvSpPr>
        <dsp:cNvPr id="0" name=""/>
        <dsp:cNvSpPr/>
      </dsp:nvSpPr>
      <dsp:spPr>
        <a:xfrm>
          <a:off x="5850368" y="1084852"/>
          <a:ext cx="2781309" cy="144647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lt1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u="none" kern="1200" dirty="0" smtClean="0">
              <a:solidFill>
                <a:srgbClr val="002060"/>
              </a:solidFill>
            </a:rPr>
            <a:t>Заключение Соглашения и включение в Реестр резидентов АЗРФ</a:t>
          </a:r>
        </a:p>
      </dsp:txBody>
      <dsp:txXfrm>
        <a:off x="5920979" y="1155463"/>
        <a:ext cx="2640087" cy="1305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0150"/>
            <a:ext cx="7772400" cy="1335081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1"/>
            <a:ext cx="6400800" cy="11049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D973-013C-4FC8-9897-FCCD08331D86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18.12.2020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F5B0-90C5-440C-A766-BB5CFF96AD2C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D973-013C-4FC8-9897-FCCD08331D86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18.12.2020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F5B0-90C5-440C-A766-BB5CFF96AD2C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D973-013C-4FC8-9897-FCCD08331D86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18.12.2020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F5B0-90C5-440C-A766-BB5CFF96AD2C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85850"/>
            <a:ext cx="2057400" cy="3365500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85850"/>
            <a:ext cx="6019800" cy="3365501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D973-013C-4FC8-9897-FCCD08331D86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18.12.2020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F5B0-90C5-440C-A766-BB5CFF96AD2C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35524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3152694"/>
            <a:ext cx="2876429" cy="535520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3056467"/>
            <a:ext cx="5544515" cy="637604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3065672"/>
            <a:ext cx="5467980" cy="580704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3055631"/>
            <a:ext cx="3308000" cy="48866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3043916"/>
            <a:ext cx="8723376" cy="9974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1847670"/>
            <a:ext cx="7772400" cy="1143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078086"/>
            <a:ext cx="6417734" cy="70485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D973-013C-4FC8-9897-FCCD08331D86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18.12.2020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F5B0-90C5-440C-A766-BB5CFF96AD2C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D973-013C-4FC8-9897-FCCD08331D86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18.12.2020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F5B0-90C5-440C-A766-BB5CFF96AD2C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009394"/>
            <a:ext cx="3822192" cy="25854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09394"/>
            <a:ext cx="3822192" cy="25854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2571751"/>
            <a:ext cx="3820055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71751"/>
            <a:ext cx="3822192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D973-013C-4FC8-9897-FCCD08331D86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18.12.2020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F5B0-90C5-440C-A766-BB5CFF96AD2C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D973-013C-4FC8-9897-FCCD08331D86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18.12.2020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F5B0-90C5-440C-A766-BB5CFF96AD2C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74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D973-013C-4FC8-9897-FCCD08331D86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18.12.2020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F5B0-90C5-440C-A766-BB5CFF96AD2C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D973-013C-4FC8-9897-FCCD08331D86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18.12.2020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F5B0-90C5-440C-A766-BB5CFF96AD2C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686050"/>
            <a:ext cx="3352800" cy="142875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1714500"/>
            <a:ext cx="3352800" cy="93954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371600"/>
            <a:ext cx="3904076" cy="28575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254000"/>
            <a:ext cx="3812645" cy="1822451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4" y="2089150"/>
            <a:ext cx="3818467" cy="18161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D973-013C-4FC8-9897-FCCD08331D86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18.12.2020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F5B0-90C5-440C-A766-BB5CFF96AD2C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028700"/>
            <a:ext cx="3566160" cy="2194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1">
                <a:tint val="96000"/>
                <a:satMod val="130000"/>
                <a:lumMod val="50000"/>
              </a:schemeClr>
              <a:schemeClr val="bg1">
                <a:tint val="96000"/>
                <a:satMod val="114000"/>
                <a:lumMod val="114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5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18516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259572"/>
            <a:ext cx="8723376" cy="9974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4687623"/>
            <a:ext cx="378669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E5ED973-013C-4FC8-9897-FCCD08331D86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18.12.2020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4687623"/>
            <a:ext cx="378669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A90F5B0-90C5-440C-A766-BB5CFF96AD2C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0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9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38395"/>
            <a:ext cx="7848872" cy="288033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Акционерное общество «Корпорация </a:t>
            </a:r>
            <a:r>
              <a:rPr lang="ru-RU" sz="1400" b="1" dirty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развитию Республики </a:t>
            </a:r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Коми»</a:t>
            </a:r>
            <a:endParaRPr lang="ru-RU" sz="1400" b="1" dirty="0">
              <a:solidFill>
                <a:srgbClr val="010C5B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4587975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" b="1" dirty="0" smtClean="0">
                <a:solidFill>
                  <a:srgbClr val="010C5B"/>
                </a:solidFill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Сайт Корпорации: </a:t>
            </a:r>
            <a:r>
              <a:rPr lang="en-US" sz="800" b="1" dirty="0" smtClean="0">
                <a:solidFill>
                  <a:srgbClr val="C00000"/>
                </a:solidFill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www.kr11.ru</a:t>
            </a:r>
            <a:endParaRPr lang="ru-RU" sz="800" b="1" dirty="0">
              <a:solidFill>
                <a:srgbClr val="C00000"/>
              </a:solidFill>
              <a:latin typeface="Arial Black" panose="020B0A040201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7454" y="1635647"/>
            <a:ext cx="82986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" panose="02040604050505020304" pitchFamily="18" charset="0"/>
              </a:rPr>
              <a:t>О мерах поддержки предпринимательства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entury" panose="02040604050505020304" pitchFamily="18" charset="0"/>
              </a:rPr>
              <a:t>в рамках реализации положений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entury" panose="02040604050505020304" pitchFamily="18" charset="0"/>
              </a:rPr>
              <a:t>Федерального закона от 13 июля 2020 г.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entury" panose="02040604050505020304" pitchFamily="18" charset="0"/>
              </a:rPr>
              <a:t>«О государственной поддержке предпринимательской деятельности в Арктической зоне Российской Федерации»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20"/>
            <a:ext cx="899592" cy="84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21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Акционерное общество «Корпорация </a:t>
            </a:r>
            <a:r>
              <a:rPr lang="ru-RU" sz="1400" b="1" dirty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развитию Республики </a:t>
            </a:r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Коми»</a:t>
            </a:r>
            <a:endParaRPr lang="ru-RU" sz="1400" b="1" dirty="0">
              <a:solidFill>
                <a:srgbClr val="010C5B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203598"/>
            <a:ext cx="8640959" cy="352839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800" b="1" u="sng" dirty="0" smtClean="0">
                <a:solidFill>
                  <a:srgbClr val="002060"/>
                </a:solidFill>
                <a:latin typeface="Century" panose="02040604050505020304" pitchFamily="18" charset="0"/>
              </a:rPr>
              <a:t>Документы-основания</a:t>
            </a:r>
          </a:p>
          <a:p>
            <a:pPr marL="0" indent="0" algn="ctr">
              <a:buNone/>
            </a:pPr>
            <a:endParaRPr lang="ru-RU" sz="1800" b="1" u="sng" dirty="0" smtClean="0">
              <a:solidFill>
                <a:srgbClr val="002060"/>
              </a:solidFill>
              <a:latin typeface="Century" panose="020406040505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300" dirty="0" smtClean="0">
                <a:solidFill>
                  <a:srgbClr val="002060"/>
                </a:solidFill>
                <a:latin typeface="Century" panose="02040604050505020304" pitchFamily="18" charset="0"/>
              </a:rPr>
              <a:t>Федерального </a:t>
            </a:r>
            <a:r>
              <a:rPr lang="ru-RU" sz="1300" dirty="0">
                <a:solidFill>
                  <a:srgbClr val="002060"/>
                </a:solidFill>
                <a:latin typeface="Century" panose="02040604050505020304" pitchFamily="18" charset="0"/>
              </a:rPr>
              <a:t>закона от 13 июля 2020 г. </a:t>
            </a:r>
            <a:r>
              <a:rPr lang="ru-RU" sz="1300" smtClean="0">
                <a:solidFill>
                  <a:srgbClr val="002060"/>
                </a:solidFill>
                <a:latin typeface="Century" panose="02040604050505020304" pitchFamily="18" charset="0"/>
              </a:rPr>
              <a:t>№193 «О </a:t>
            </a:r>
            <a:r>
              <a:rPr lang="ru-RU" sz="1300" dirty="0">
                <a:solidFill>
                  <a:srgbClr val="002060"/>
                </a:solidFill>
                <a:latin typeface="Century" panose="02040604050505020304" pitchFamily="18" charset="0"/>
              </a:rPr>
              <a:t>государственной поддержке предпринимательской деятельности в Арктической зоне Российской Федерации</a:t>
            </a:r>
            <a:r>
              <a:rPr lang="ru-RU" sz="1300" dirty="0" smtClean="0">
                <a:solidFill>
                  <a:srgbClr val="002060"/>
                </a:solidFill>
                <a:latin typeface="Century" panose="02040604050505020304" pitchFamily="18" charset="0"/>
              </a:rPr>
              <a:t>»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sz="1300" dirty="0" smtClean="0">
              <a:solidFill>
                <a:srgbClr val="002060"/>
              </a:solidFill>
              <a:latin typeface="Century" panose="020406040505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300" dirty="0" smtClean="0">
                <a:solidFill>
                  <a:srgbClr val="002060"/>
                </a:solidFill>
                <a:latin typeface="Century" panose="02040604050505020304" pitchFamily="18" charset="0"/>
              </a:rPr>
              <a:t>Соглашение между Министерством Российской Федерации по развитию Дальнего Востока и Арктики и Правительством Республики Коми о передаче функций управляющей компании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sz="1300" dirty="0" smtClean="0">
              <a:solidFill>
                <a:srgbClr val="002060"/>
              </a:solidFill>
              <a:latin typeface="Century" panose="020406040505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300" dirty="0" smtClean="0">
                <a:solidFill>
                  <a:srgbClr val="002060"/>
                </a:solidFill>
                <a:latin typeface="Century" panose="02040604050505020304" pitchFamily="18" charset="0"/>
              </a:rPr>
              <a:t>Соглашение между АО «Корпорация по развитию Дальнего Востока» АО «Корпорация по развитию Республики Коми»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sz="1300" dirty="0" smtClean="0">
              <a:solidFill>
                <a:srgbClr val="002060"/>
              </a:solidFill>
              <a:latin typeface="Century" panose="020406040505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300" dirty="0">
                <a:solidFill>
                  <a:srgbClr val="002060"/>
                </a:solidFill>
                <a:latin typeface="Century" panose="02040604050505020304" pitchFamily="18" charset="0"/>
              </a:rPr>
              <a:t>Постановление Правительства Российской Федерации от 02.09.2020 № 1338 «Об утверждении Правил предоставления из федерального бюджета субсидий на возмещение затрат по уплате страховых взносов, возникающих у юридических лиц, индивидуальных предпринимателей, являющихся резидентами Арктической зоны Российской </a:t>
            </a:r>
            <a:r>
              <a:rPr lang="ru-RU" sz="1300" dirty="0" smtClean="0">
                <a:solidFill>
                  <a:srgbClr val="002060"/>
                </a:solidFill>
                <a:latin typeface="Century" panose="02040604050505020304" pitchFamily="18" charset="0"/>
              </a:rPr>
              <a:t>Федерации»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sz="1300" dirty="0">
              <a:solidFill>
                <a:srgbClr val="002060"/>
              </a:solidFill>
              <a:latin typeface="Century" panose="020406040505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300" dirty="0" smtClean="0">
                <a:solidFill>
                  <a:srgbClr val="002060"/>
                </a:solidFill>
                <a:latin typeface="Century" panose="02040604050505020304" pitchFamily="18" charset="0"/>
              </a:rPr>
              <a:t>Приказы </a:t>
            </a:r>
            <a:r>
              <a:rPr lang="ru-RU" sz="1300" dirty="0" err="1" smtClean="0">
                <a:solidFill>
                  <a:srgbClr val="002060"/>
                </a:solidFill>
                <a:latin typeface="Century" panose="02040604050505020304" pitchFamily="18" charset="0"/>
              </a:rPr>
              <a:t>МинВостокразвития</a:t>
            </a:r>
            <a:r>
              <a:rPr lang="ru-RU" sz="1300" dirty="0" smtClean="0">
                <a:solidFill>
                  <a:srgbClr val="002060"/>
                </a:solidFill>
                <a:latin typeface="Century" panose="02040604050505020304" pitchFamily="18" charset="0"/>
              </a:rPr>
              <a:t> России</a:t>
            </a:r>
            <a:endParaRPr lang="ru-RU" sz="1300" dirty="0">
              <a:solidFill>
                <a:srgbClr val="002060"/>
              </a:solidFill>
              <a:latin typeface="Century" panose="020406040505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u-RU" sz="1800" dirty="0" smtClean="0">
              <a:solidFill>
                <a:srgbClr val="002060"/>
              </a:solidFill>
              <a:latin typeface="Century" panose="020406040505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u-RU" sz="1800" dirty="0" smtClean="0">
              <a:solidFill>
                <a:srgbClr val="002060"/>
              </a:solidFill>
              <a:latin typeface="Century" panose="020406040505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u-RU" sz="1800" b="1" dirty="0">
              <a:solidFill>
                <a:srgbClr val="002060"/>
              </a:solidFill>
              <a:latin typeface="Century" panose="020406040505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4587975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" b="1" dirty="0" smtClean="0">
                <a:solidFill>
                  <a:srgbClr val="010C5B"/>
                </a:solidFill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Сайт Корпорации: </a:t>
            </a:r>
            <a:r>
              <a:rPr lang="en-US" sz="800" b="1" dirty="0" smtClean="0">
                <a:solidFill>
                  <a:srgbClr val="C00000"/>
                </a:solidFill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www.kr11.ru</a:t>
            </a:r>
            <a:endParaRPr lang="ru-RU" sz="800" b="1" dirty="0">
              <a:solidFill>
                <a:srgbClr val="C00000"/>
              </a:solidFill>
              <a:latin typeface="Arial Black" panose="020B0A0402010202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20"/>
            <a:ext cx="899592" cy="84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98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Акционерное общество «Корпорация </a:t>
            </a:r>
            <a:r>
              <a:rPr lang="ru-RU" sz="1400" b="1" dirty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развитию Республики </a:t>
            </a:r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Коми»</a:t>
            </a:r>
            <a:endParaRPr lang="ru-RU" sz="1400" b="1" dirty="0">
              <a:solidFill>
                <a:srgbClr val="010C5B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059582"/>
            <a:ext cx="8640959" cy="4183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Алгоритм получения поддержки</a:t>
            </a:r>
            <a:endParaRPr lang="ru-RU" sz="2000" b="1" dirty="0">
              <a:solidFill>
                <a:schemeClr val="accent2">
                  <a:lumMod val="25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4587975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" b="1" dirty="0" smtClean="0">
                <a:solidFill>
                  <a:srgbClr val="010C5B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Сайт Корпорации: </a:t>
            </a:r>
            <a:r>
              <a:rPr lang="en-US" sz="8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www.kr11.ru</a:t>
            </a:r>
            <a:endParaRPr lang="ru-RU" sz="800" b="1" dirty="0">
              <a:solidFill>
                <a:srgbClr val="C0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20"/>
            <a:ext cx="899592" cy="848542"/>
          </a:xfrm>
          <a:prstGeom prst="rect">
            <a:avLst/>
          </a:prstGeom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133960570"/>
              </p:ext>
            </p:extLst>
          </p:nvPr>
        </p:nvGraphicFramePr>
        <p:xfrm>
          <a:off x="251520" y="1347614"/>
          <a:ext cx="8640960" cy="3616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9281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9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Акционерное общество «Корпорация </a:t>
            </a:r>
            <a:r>
              <a:rPr lang="ru-RU" sz="1400" b="1" dirty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развитию Республики </a:t>
            </a:r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Коми»</a:t>
            </a:r>
            <a:endParaRPr lang="ru-RU" sz="1400" b="1" dirty="0">
              <a:solidFill>
                <a:srgbClr val="010C5B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5516" y="1059582"/>
            <a:ext cx="8712968" cy="432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tx1">
                    <a:lumMod val="10000"/>
                  </a:schemeClr>
                </a:solidFill>
                <a:latin typeface="Century" panose="02040604050505020304" pitchFamily="18" charset="0"/>
              </a:rPr>
              <a:t>Критерии для заявителей</a:t>
            </a:r>
            <a:endParaRPr lang="ru-RU" sz="2000" b="1" dirty="0">
              <a:solidFill>
                <a:schemeClr val="tx1">
                  <a:lumMod val="10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4587975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" b="1" dirty="0" smtClean="0">
                <a:solidFill>
                  <a:srgbClr val="010C5B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Сайт Корпорации: </a:t>
            </a:r>
            <a:r>
              <a:rPr lang="en-US" sz="8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www.kr11.ru</a:t>
            </a:r>
            <a:endParaRPr lang="ru-RU" sz="800" b="1" dirty="0">
              <a:solidFill>
                <a:srgbClr val="C0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20"/>
            <a:ext cx="899592" cy="848542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251520" y="1491630"/>
            <a:ext cx="8640960" cy="3374108"/>
          </a:xfrm>
        </p:spPr>
        <p:txBody>
          <a:bodyPr>
            <a:normAutofit fontScale="92500" lnSpcReduction="20000"/>
          </a:bodyPr>
          <a:lstStyle/>
          <a:p>
            <a:pPr lvl="0" algn="just"/>
            <a:endParaRPr lang="ru-RU" sz="1200" dirty="0" smtClean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Статус резидента могут получить коммерческие организации и индивидуальные предприниматели, регистрация которых осуществлена на территории Арктической зоны РФ.</a:t>
            </a:r>
          </a:p>
          <a:p>
            <a:pPr lvl="0" algn="just"/>
            <a:endParaRPr lang="ru-RU" sz="12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Минимальный объем капитальных вложений в инвестиционный проект должен составлять не менее 1 000 000 рублей (без учета НДС).</a:t>
            </a:r>
          </a:p>
          <a:p>
            <a:pPr lvl="0" algn="just"/>
            <a:endParaRPr lang="ru-RU" sz="12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Инвестиционный проект или направление деятельности должно являться новым для Заявителя на момент подачи Заявки. Под новым проектом считается такой проект, в рамках которого на момент подачи заявки объем осуществленных капитальных вложений составляет менее 25% от общего объема инвестиций, предусмотренных бизнес-планом (без учета расходов на приобретение лицензий на пользование недрами (при наличии).</a:t>
            </a:r>
          </a:p>
          <a:p>
            <a:pPr lvl="0" algn="just"/>
            <a:endParaRPr lang="ru-RU" sz="12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У Заявителя не должно быть статуса участника регионального инвестиционного проекта.</a:t>
            </a:r>
          </a:p>
          <a:p>
            <a:pPr lvl="0" algn="just"/>
            <a:endParaRPr lang="ru-RU" sz="12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Заявитель не должен находиться в процессе реорганизации, ликвидации, банкротства.</a:t>
            </a:r>
          </a:p>
          <a:p>
            <a:pPr lvl="0" algn="just"/>
            <a:endParaRPr lang="ru-RU" sz="12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У Заявителя не должно быть недоимок по налогам и сборам, страховым взносам в государственные внебюджетные фонды Российской Федерации, а также задолженностей по иным обязательным платежам в бюджеты бюджетной системы Российской Федерации за прошедший календарный год, размер которых превышает двадцать пять процентов балансовой стоимости активов Заявителя</a:t>
            </a:r>
            <a:endParaRPr lang="ru-RU" sz="12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81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9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Акционерное общество «Корпорация </a:t>
            </a:r>
            <a:r>
              <a:rPr lang="ru-RU" sz="1400" b="1" dirty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развитию Республики </a:t>
            </a:r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Коми»</a:t>
            </a:r>
            <a:endParaRPr lang="ru-RU" sz="1400" b="1" dirty="0">
              <a:solidFill>
                <a:srgbClr val="010C5B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31590"/>
            <a:ext cx="8640960" cy="56235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Преференции резидентов Арктической зоны России</a:t>
            </a:r>
            <a:endParaRPr lang="ru-RU" sz="2000" b="1" dirty="0">
              <a:solidFill>
                <a:schemeClr val="accent2">
                  <a:lumMod val="25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251520" y="1707654"/>
            <a:ext cx="8640960" cy="3096344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На федеральном уровне</a:t>
            </a:r>
          </a:p>
          <a:p>
            <a:pPr marL="0" indent="0" algn="just">
              <a:buNone/>
            </a:pPr>
            <a:r>
              <a:rPr lang="ru-RU" sz="1400" u="sng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Административные </a:t>
            </a:r>
            <a:r>
              <a:rPr lang="ru-RU" sz="1400" u="sng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преференции</a:t>
            </a:r>
          </a:p>
          <a:p>
            <a:pPr marL="0" indent="0" algn="just">
              <a:buNone/>
            </a:pPr>
            <a:endParaRPr lang="ru-RU" sz="14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lvl="0" algn="just"/>
            <a:r>
              <a:rPr lang="ru-RU" sz="14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возможность применения процедуры свободной таможенной зоны (СТЗ) на обустроенных и оборудованных участках резидентов Арктической зоны</a:t>
            </a:r>
            <a:r>
              <a:rPr lang="ru-RU" sz="14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;</a:t>
            </a:r>
          </a:p>
          <a:p>
            <a:pPr lvl="0" algn="just"/>
            <a:endParaRPr lang="ru-RU" sz="14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lvl="0" algn="just"/>
            <a:r>
              <a:rPr lang="ru-RU" sz="14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предоставление резидентам Арктической зоны земельных участков, находящихся в государственной или муниципальной собственности, без торгов</a:t>
            </a:r>
            <a:r>
              <a:rPr lang="ru-RU" sz="14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;</a:t>
            </a:r>
          </a:p>
          <a:p>
            <a:pPr lvl="0" algn="just"/>
            <a:endParaRPr lang="ru-RU" sz="14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lvl="0" algn="just"/>
            <a:r>
              <a:rPr lang="ru-RU" sz="14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возможность проведения проверок в отношении резидентов Арктической зоны только по согласованию </a:t>
            </a:r>
            <a:r>
              <a:rPr lang="ru-RU" sz="1400" dirty="0" err="1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Минвостокразвития</a:t>
            </a:r>
            <a:r>
              <a:rPr lang="ru-RU" sz="14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 России и в сокращенные сроки</a:t>
            </a:r>
            <a:r>
              <a:rPr lang="ru-RU" sz="14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;</a:t>
            </a:r>
          </a:p>
          <a:p>
            <a:pPr lvl="0" algn="just"/>
            <a:endParaRPr lang="ru-RU" sz="14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lvl="0" algn="just"/>
            <a:r>
              <a:rPr lang="ru-RU" sz="14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одновременное осуществление экологической экспертизы и государственной экспертизы проектно-сметной документации</a:t>
            </a:r>
            <a:r>
              <a:rPr lang="ru-RU" sz="14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.</a:t>
            </a:r>
            <a:endParaRPr lang="ru-RU" sz="14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4587975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" b="1" dirty="0" smtClean="0">
                <a:solidFill>
                  <a:srgbClr val="010C5B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Сайт Корпорации: </a:t>
            </a:r>
            <a:r>
              <a:rPr lang="en-US" sz="8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www.kr11.ru</a:t>
            </a:r>
            <a:endParaRPr lang="ru-RU" sz="800" b="1" dirty="0">
              <a:solidFill>
                <a:srgbClr val="C0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20"/>
            <a:ext cx="899592" cy="84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81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Акционерное общество «Корпорация </a:t>
            </a:r>
            <a:r>
              <a:rPr lang="ru-RU" sz="1400" b="1" dirty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развитию Республики </a:t>
            </a:r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Коми»</a:t>
            </a:r>
            <a:endParaRPr lang="ru-RU" sz="1400" b="1" dirty="0">
              <a:solidFill>
                <a:srgbClr val="010C5B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31590"/>
            <a:ext cx="8640960" cy="56235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Преференции резидентов Арктической зоны России</a:t>
            </a:r>
            <a:endParaRPr lang="ru-RU" sz="2000" b="1" dirty="0">
              <a:solidFill>
                <a:schemeClr val="accent2">
                  <a:lumMod val="25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251520" y="1707654"/>
            <a:ext cx="8640960" cy="3096344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На федеральном уровне</a:t>
            </a:r>
          </a:p>
          <a:p>
            <a:pPr marL="0" indent="0" algn="just">
              <a:buNone/>
            </a:pPr>
            <a:r>
              <a:rPr lang="ru-RU" sz="1200" u="sng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Налоговые преференции (№193-ФЗ от 13.07.2020)</a:t>
            </a:r>
          </a:p>
          <a:p>
            <a:pPr marL="0" indent="0" algn="just">
              <a:buNone/>
            </a:pPr>
            <a:endParaRPr lang="ru-RU" sz="1200" u="sng" dirty="0" smtClean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lvl="0" algn="just"/>
            <a:r>
              <a:rPr lang="ru-RU" sz="1200" b="1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Налог на прибыль</a:t>
            </a:r>
          </a:p>
          <a:p>
            <a:pPr marL="0" indent="0" algn="just">
              <a:buNone/>
            </a:pPr>
            <a:r>
              <a:rPr lang="ru-RU" sz="12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Ставка: 0% на 10 лет (федеральная часть) с момента получения первой прибыли. Не распространяется на проекты в области добычи твердых полезных ископаемых. </a:t>
            </a:r>
            <a:endParaRPr lang="ru-RU" sz="1200" dirty="0" smtClean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marL="0" indent="0" algn="just">
              <a:buNone/>
            </a:pPr>
            <a:endParaRPr lang="ru-RU" sz="12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lvl="0" algn="just"/>
            <a:r>
              <a:rPr lang="ru-RU" sz="1200" b="1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Страховые взносы</a:t>
            </a:r>
          </a:p>
          <a:p>
            <a:pPr marL="0" indent="0">
              <a:buNone/>
            </a:pP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Субсидия: </a:t>
            </a:r>
            <a:r>
              <a:rPr lang="ru-RU" sz="12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75% объема страховых </a:t>
            </a: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взносов. Только </a:t>
            </a:r>
            <a:r>
              <a:rPr lang="ru-RU" sz="12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для новых рабочих мест</a:t>
            </a: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. Не </a:t>
            </a:r>
            <a:r>
              <a:rPr lang="ru-RU" sz="12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распространяется на проекты в области добычи полезных ископаемых</a:t>
            </a: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12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lvl="0" algn="just"/>
            <a:r>
              <a:rPr lang="ru-RU" sz="1200" b="1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НДПИ</a:t>
            </a:r>
          </a:p>
          <a:p>
            <a:pPr marL="0" indent="0" algn="just">
              <a:buNone/>
            </a:pPr>
            <a:r>
              <a:rPr lang="ru-RU" sz="12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Ставка: 0,5 действующей ставки. В отношении твердых полезных ископаемых. Только для новых месторождений. Объем льготы не может превышать объем частных инвестиций в инфраструктуру, обогащение или переработку. Действует до 31 декабря 2032 г.</a:t>
            </a:r>
          </a:p>
          <a:p>
            <a:pPr marL="0" indent="0" algn="just">
              <a:buNone/>
            </a:pPr>
            <a:endParaRPr lang="ru-RU" sz="14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4587975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" b="1" dirty="0" smtClean="0">
                <a:solidFill>
                  <a:srgbClr val="010C5B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Сайт Корпорации: </a:t>
            </a:r>
            <a:r>
              <a:rPr lang="en-US" sz="8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www.kr11.ru</a:t>
            </a:r>
            <a:endParaRPr lang="ru-RU" sz="800" b="1" dirty="0">
              <a:solidFill>
                <a:srgbClr val="C0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20"/>
            <a:ext cx="899592" cy="84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65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Акционерное общество «Корпорация </a:t>
            </a:r>
            <a:r>
              <a:rPr lang="ru-RU" sz="1400" b="1" dirty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развитию Республики </a:t>
            </a:r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Коми»</a:t>
            </a:r>
            <a:endParaRPr lang="ru-RU" sz="1400" b="1" dirty="0">
              <a:solidFill>
                <a:srgbClr val="010C5B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31590"/>
            <a:ext cx="8640960" cy="56235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Преференции резидентов Арктической зоны России</a:t>
            </a:r>
            <a:endParaRPr lang="ru-RU" sz="2000" b="1" dirty="0">
              <a:solidFill>
                <a:schemeClr val="accent2">
                  <a:lumMod val="25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251520" y="1707654"/>
            <a:ext cx="8640960" cy="3096344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На региональном уровне</a:t>
            </a:r>
          </a:p>
          <a:p>
            <a:pPr marL="0" indent="0" algn="just">
              <a:buNone/>
            </a:pPr>
            <a:r>
              <a:rPr lang="ru-RU" sz="1200" u="sng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Налоговые преференции (Закон Республики Коми №75 от 29.10.2020)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sz="1200" u="sng" dirty="0" smtClean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lvl="0" algn="just">
              <a:lnSpc>
                <a:spcPct val="110000"/>
              </a:lnSpc>
            </a:pPr>
            <a:r>
              <a:rPr lang="ru-RU" sz="1200" b="1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Налог на </a:t>
            </a:r>
            <a:r>
              <a:rPr lang="ru-RU" sz="1200" b="1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прибыль</a:t>
            </a:r>
          </a:p>
          <a:p>
            <a:pPr marL="0" lvl="0" indent="0" algn="just">
              <a:lnSpc>
                <a:spcPct val="110000"/>
              </a:lnSpc>
              <a:buNone/>
            </a:pPr>
            <a:r>
              <a:rPr lang="ru-RU" sz="12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5 % в течение пяти налоговых периодов начиная с налогового периода, в котором в соответствии с данными налогового учета была получена первая прибыль от деятельности, осуществляемой при исполнении соглашения об осуществлении инвестиционной деятельности в Арктической зоне Российской Федерации, и 10 % в течение следующих пяти налоговых периодов.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sz="12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lvl="0" algn="just">
              <a:lnSpc>
                <a:spcPct val="110000"/>
              </a:lnSpc>
            </a:pPr>
            <a:r>
              <a:rPr lang="ru-RU" sz="1200" b="1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Упрощенная система налогообложения</a:t>
            </a:r>
          </a:p>
          <a:p>
            <a:pPr marL="0" lvl="0" indent="0" algn="just">
              <a:lnSpc>
                <a:spcPct val="110000"/>
              </a:lnSpc>
              <a:buNone/>
            </a:pP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1% - </a:t>
            </a:r>
            <a:r>
              <a:rPr lang="ru-RU" sz="12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если </a:t>
            </a: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объектом </a:t>
            </a:r>
            <a:r>
              <a:rPr lang="ru-RU" sz="12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налогообложения являются </a:t>
            </a: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доходы;</a:t>
            </a:r>
          </a:p>
          <a:p>
            <a:pPr marL="0" lvl="0" indent="0" algn="just">
              <a:lnSpc>
                <a:spcPct val="110000"/>
              </a:lnSpc>
              <a:buNone/>
            </a:pP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5% - если объектом налогообложения являются доходы, уменьшенные на величину расходов.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sz="12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lvl="0" algn="just">
              <a:lnSpc>
                <a:spcPct val="110000"/>
              </a:lnSpc>
            </a:pPr>
            <a:r>
              <a:rPr lang="ru-RU" sz="1200" b="1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Налог на имущество</a:t>
            </a:r>
            <a:endParaRPr lang="ru-RU" sz="1200" b="1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0%, в </a:t>
            </a:r>
            <a:r>
              <a:rPr lang="ru-RU" sz="12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отношении учитываемого на балансе вновь созданного и (или) приобретенного имущества в целях исполнения соглашения об осуществлении инвестиционной деятельности в Арктической зоне Российской Федерации, расположенного в Арктической зоне Российской Федерации на территории Республики Коми и не входящего в состав налоговой базы до включения организации в реестр резидентов Арктической зоны Российской Федерации, в течение срока действия соответствующего соглашения начиная с месяца, следующего за месяцем постановки указанного имущества на баланс в качестве объектов основных средств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4587975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" b="1" dirty="0" smtClean="0">
                <a:solidFill>
                  <a:srgbClr val="010C5B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Сайт Корпорации: </a:t>
            </a:r>
            <a:r>
              <a:rPr lang="en-US" sz="8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www.kr11.ru</a:t>
            </a:r>
            <a:endParaRPr lang="ru-RU" sz="800" b="1" dirty="0">
              <a:solidFill>
                <a:srgbClr val="C0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20"/>
            <a:ext cx="899592" cy="84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69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Акционерное общество «Корпорация </a:t>
            </a:r>
            <a:r>
              <a:rPr lang="ru-RU" sz="1400" b="1" dirty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развитию Республики </a:t>
            </a:r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Коми»</a:t>
            </a:r>
            <a:endParaRPr lang="ru-RU" sz="1400" b="1" dirty="0">
              <a:solidFill>
                <a:srgbClr val="010C5B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31590"/>
            <a:ext cx="8640960" cy="56235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Преференции резидентов Арктической зоны России</a:t>
            </a:r>
            <a:endParaRPr lang="ru-RU" sz="2000" b="1" dirty="0">
              <a:solidFill>
                <a:schemeClr val="accent2">
                  <a:lumMod val="25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251520" y="1707654"/>
            <a:ext cx="8640960" cy="309634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На муниципальном уровне</a:t>
            </a:r>
          </a:p>
          <a:p>
            <a:pPr marL="0" indent="0" algn="ctr">
              <a:buNone/>
            </a:pPr>
            <a:endParaRPr lang="ru-RU" sz="1400" b="1" dirty="0" smtClean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marL="0" indent="0" algn="just">
              <a:buNone/>
            </a:pPr>
            <a:r>
              <a:rPr lang="ru-RU" sz="1200" u="sng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Налоговые преференции (решение Совета МО ГО «Воркута» от </a:t>
            </a:r>
            <a:r>
              <a:rPr lang="ru-RU" sz="1200" u="sng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25.11.2020 №44)</a:t>
            </a:r>
            <a:endParaRPr lang="ru-RU" sz="1200" u="sng" dirty="0" smtClean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ru-RU" sz="1200" u="sng" dirty="0" smtClean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  <a:p>
            <a:pPr lvl="0" algn="just">
              <a:lnSpc>
                <a:spcPct val="110000"/>
              </a:lnSpc>
            </a:pP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Земельный налог</a:t>
            </a:r>
          </a:p>
          <a:p>
            <a:pPr marL="0" lvl="0" indent="0" algn="just">
              <a:lnSpc>
                <a:spcPct val="110000"/>
              </a:lnSpc>
              <a:buNone/>
            </a:pP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0 </a:t>
            </a:r>
            <a:r>
              <a:rPr lang="ru-RU" sz="1200" dirty="0">
                <a:solidFill>
                  <a:schemeClr val="tx2">
                    <a:lumMod val="25000"/>
                  </a:schemeClr>
                </a:solidFill>
                <a:latin typeface="Century" panose="02040604050505020304" pitchFamily="18" charset="0"/>
              </a:rPr>
              <a:t>% в отношении приобретенного земельного участка в целях исполнения соглашения об осуществлении инвестиционной деятельности в Арктической зоне Российской Федерации на территории МО ГО «Воркута» в течение срока действия соответствующего соглашения начиная с месяца приобретения.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sz="1200" dirty="0">
              <a:solidFill>
                <a:schemeClr val="tx2">
                  <a:lumMod val="25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4587975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" b="1" dirty="0" smtClean="0">
                <a:solidFill>
                  <a:srgbClr val="010C5B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Сайт Корпорации: </a:t>
            </a:r>
            <a:r>
              <a:rPr lang="en-US" sz="8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www.kr11.ru</a:t>
            </a:r>
            <a:endParaRPr lang="ru-RU" sz="800" b="1" dirty="0">
              <a:solidFill>
                <a:srgbClr val="C0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20"/>
            <a:ext cx="899592" cy="84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23528" y="1851670"/>
            <a:ext cx="8820472" cy="2952328"/>
          </a:xfrm>
        </p:spPr>
        <p:txBody>
          <a:bodyPr anchor="ctr"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Контакты: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Голдин Владимир Борисович Генеральный - директор АО «Корпорация по развитию Республики Коми»,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телефон </a:t>
            </a:r>
            <a:r>
              <a:rPr lang="ru-RU" dirty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- 8 8212 400-454, e-</a:t>
            </a:r>
            <a:r>
              <a:rPr lang="ru-RU" dirty="0" err="1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mail</a:t>
            </a:r>
            <a:r>
              <a:rPr lang="ru-RU" dirty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 info@kr11.ru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Балуев </a:t>
            </a:r>
            <a:r>
              <a:rPr lang="ru-RU" dirty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Кирилл Сергеевич </a:t>
            </a:r>
            <a:r>
              <a:rPr lang="ru-RU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– зам. </a:t>
            </a:r>
            <a:r>
              <a:rPr lang="ru-RU" dirty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генерального </a:t>
            </a:r>
            <a:r>
              <a:rPr lang="ru-RU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директора АО </a:t>
            </a:r>
            <a:r>
              <a:rPr lang="ru-RU" dirty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«Корпорация по развитию Республики Коми»,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телефон </a:t>
            </a:r>
            <a:r>
              <a:rPr lang="ru-RU" dirty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– 8(8212) 400-454, e-</a:t>
            </a:r>
            <a:r>
              <a:rPr lang="ru-RU" dirty="0" err="1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mail</a:t>
            </a:r>
            <a:r>
              <a:rPr lang="ru-RU" dirty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 info@kr11.ru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Гелета </a:t>
            </a:r>
            <a:r>
              <a:rPr lang="ru-RU" dirty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Светлана Ивановна - менеджер по сопровождению проектов инвестиционного отдела АО </a:t>
            </a:r>
            <a:r>
              <a:rPr lang="ru-RU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«Корпорация </a:t>
            </a:r>
            <a:r>
              <a:rPr lang="ru-RU" dirty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по развитию Республики </a:t>
            </a:r>
            <a:r>
              <a:rPr lang="ru-RU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Коми»,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телефон </a:t>
            </a:r>
            <a:r>
              <a:rPr lang="ru-RU" dirty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- 8(8212) 400-205</a:t>
            </a:r>
            <a:r>
              <a:rPr lang="ru-RU" dirty="0" smtClean="0">
                <a:solidFill>
                  <a:schemeClr val="accent2">
                    <a:lumMod val="25000"/>
                  </a:schemeClr>
                </a:solidFill>
                <a:latin typeface="Century" panose="02040604050505020304" pitchFamily="18" charset="0"/>
              </a:rPr>
              <a:t>.</a:t>
            </a:r>
            <a:endParaRPr lang="ru-RU" dirty="0">
              <a:solidFill>
                <a:schemeClr val="accent2">
                  <a:lumMod val="25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7534"/>
            <a:ext cx="7848872" cy="288033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Акционерное общество «Корпорация </a:t>
            </a:r>
            <a:r>
              <a:rPr lang="ru-RU" sz="1400" b="1" dirty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развитию Республики </a:t>
            </a:r>
            <a:r>
              <a:rPr lang="ru-RU" sz="1400" b="1" dirty="0" smtClean="0">
                <a:solidFill>
                  <a:srgbClr val="010C5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Коми»</a:t>
            </a:r>
            <a:endParaRPr lang="ru-RU" sz="1400" b="1" dirty="0">
              <a:solidFill>
                <a:srgbClr val="010C5B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4587975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" b="1" dirty="0" smtClean="0">
                <a:solidFill>
                  <a:srgbClr val="010C5B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Сайт Корпорации: </a:t>
            </a:r>
            <a:r>
              <a:rPr lang="en-US" sz="8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www.kr11.ru</a:t>
            </a:r>
            <a:endParaRPr lang="ru-RU" sz="800" b="1" dirty="0">
              <a:solidFill>
                <a:srgbClr val="C0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" y="13173"/>
            <a:ext cx="899592" cy="84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4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Другая 4">
      <a:dk1>
        <a:srgbClr val="E5E5E5"/>
      </a:dk1>
      <a:lt1>
        <a:srgbClr val="FFFFFF"/>
      </a:lt1>
      <a:dk2>
        <a:srgbClr val="B9D5FB"/>
      </a:dk2>
      <a:lt2>
        <a:srgbClr val="C6E7FC"/>
      </a:lt2>
      <a:accent1>
        <a:srgbClr val="D5F0FE"/>
      </a:accent1>
      <a:accent2>
        <a:srgbClr val="B4CDED"/>
      </a:accent2>
      <a:accent3>
        <a:srgbClr val="DEF5E4"/>
      </a:accent3>
      <a:accent4>
        <a:srgbClr val="EDF6D3"/>
      </a:accent4>
      <a:accent5>
        <a:srgbClr val="FDF2D8"/>
      </a:accent5>
      <a:accent6>
        <a:srgbClr val="C8FDFC"/>
      </a:accent6>
      <a:hlink>
        <a:srgbClr val="E6F6FE"/>
      </a:hlink>
      <a:folHlink>
        <a:srgbClr val="E8F0F9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3825</TotalTime>
  <Words>961</Words>
  <Application>Microsoft Office PowerPoint</Application>
  <PresentationFormat>Экран (16:9)</PresentationFormat>
  <Paragraphs>101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 Black</vt:lpstr>
      <vt:lpstr>Candara</vt:lpstr>
      <vt:lpstr>Century</vt:lpstr>
      <vt:lpstr>Symbol</vt:lpstr>
      <vt:lpstr>Times New Roman</vt:lpstr>
      <vt:lpstr>Wingdings</vt:lpstr>
      <vt:lpstr>Волна</vt:lpstr>
      <vt:lpstr>Акционерное общество «Корпорация по развитию Республики Коми»</vt:lpstr>
      <vt:lpstr>Акционерное общество «Корпорация по развитию Республики Коми»</vt:lpstr>
      <vt:lpstr>Акционерное общество «Корпорация по развитию Республики Коми»</vt:lpstr>
      <vt:lpstr>Акционерное общество «Корпорация по развитию Республики Коми»</vt:lpstr>
      <vt:lpstr>Акционерное общество «Корпорация по развитию Республики Коми»</vt:lpstr>
      <vt:lpstr>Акционерное общество «Корпорация по развитию Республики Коми»</vt:lpstr>
      <vt:lpstr>Акционерное общество «Корпорация по развитию Республики Коми»</vt:lpstr>
      <vt:lpstr>Акционерное общество «Корпорация по развитию Республики Коми»</vt:lpstr>
      <vt:lpstr>Акционерное общество «Корпорация по развитию Республики Коми»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Гарбуз</dc:creator>
  <cp:lastModifiedBy>Петухова Татьяна Юрьевна</cp:lastModifiedBy>
  <cp:revision>351</cp:revision>
  <cp:lastPrinted>2020-09-18T11:35:31Z</cp:lastPrinted>
  <dcterms:created xsi:type="dcterms:W3CDTF">2017-05-11T07:45:26Z</dcterms:created>
  <dcterms:modified xsi:type="dcterms:W3CDTF">2020-12-18T08:11:15Z</dcterms:modified>
</cp:coreProperties>
</file>